
<file path=[Content_Types].xml><?xml version="1.0" encoding="utf-8"?>
<Types xmlns="http://schemas.openxmlformats.org/package/2006/content-types">
  <Default Extension="jpeg" ContentType="image/jpeg"/>
  <Default Extension="jpg" ContentType="image/pn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media/image5.jpg" ContentType="image/jpeg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4" r:id="rId3"/>
    <p:sldId id="275" r:id="rId4"/>
    <p:sldId id="268" r:id="rId5"/>
    <p:sldId id="266" r:id="rId6"/>
    <p:sldId id="276" r:id="rId7"/>
    <p:sldId id="269" r:id="rId8"/>
    <p:sldId id="274" r:id="rId9"/>
    <p:sldId id="270" r:id="rId10"/>
    <p:sldId id="277" r:id="rId11"/>
    <p:sldId id="272" r:id="rId12"/>
    <p:sldId id="273" r:id="rId13"/>
    <p:sldId id="27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38" y="3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3/10/2022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3/10/2022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3/10/2022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3/10/2022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3/10/2022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3/10/2022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3/10/2022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BE4745-099F-44B0-8ADE-77386DA976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86023" y="1617459"/>
            <a:ext cx="8791575" cy="1811541"/>
          </a:xfrm>
        </p:spPr>
        <p:txBody>
          <a:bodyPr>
            <a:noAutofit/>
          </a:bodyPr>
          <a:lstStyle/>
          <a:p>
            <a:r>
              <a:rPr lang="en-US" sz="6600" cap="none" dirty="0"/>
              <a:t>PLC Programming</a:t>
            </a:r>
            <a:br>
              <a:rPr lang="en-US" sz="6600" cap="none" dirty="0"/>
            </a:br>
            <a:r>
              <a:rPr lang="en-US" sz="6600" cap="none" dirty="0"/>
              <a:t>Part 1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9F111154-4CC5-435E-966D-868FBA3494FD}"/>
              </a:ext>
            </a:extLst>
          </p:cNvPr>
          <p:cNvSpPr txBox="1">
            <a:spLocks/>
          </p:cNvSpPr>
          <p:nvPr/>
        </p:nvSpPr>
        <p:spPr>
          <a:xfrm>
            <a:off x="2486023" y="3500717"/>
            <a:ext cx="6577295" cy="11698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None/>
              <a:defRPr sz="2000" kern="1200" cap="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cap="none" dirty="0">
                <a:solidFill>
                  <a:schemeClr val="tx1"/>
                </a:solidFill>
              </a:rPr>
              <a:t>Problems with large programs </a:t>
            </a:r>
            <a:r>
              <a:rPr lang="en-US" cap="none">
                <a:solidFill>
                  <a:schemeClr val="tx1"/>
                </a:solidFill>
              </a:rPr>
              <a:t>and the solution</a:t>
            </a:r>
            <a:endParaRPr lang="en-US" cap="non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88835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28BDDE-76AD-4EA1-B6ED-12752602D6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1" y="1026363"/>
            <a:ext cx="9905999" cy="567099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u="sng" dirty="0"/>
              <a:t>Defining a Control Structure for Omron SYSMAC</a:t>
            </a:r>
          </a:p>
          <a:p>
            <a:pPr lvl="2"/>
            <a:r>
              <a:rPr lang="en-US" dirty="0"/>
              <a:t>bit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7EA7108-F19F-491D-8595-58F95C0D73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5079" y="1668138"/>
            <a:ext cx="5284804" cy="3119016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A00E37E-B632-4FCE-AA4F-DAC47FA7A3BF}"/>
              </a:ext>
            </a:extLst>
          </p:cNvPr>
          <p:cNvSpPr txBox="1"/>
          <p:nvPr/>
        </p:nvSpPr>
        <p:spPr>
          <a:xfrm>
            <a:off x="6257141" y="1668138"/>
            <a:ext cx="513978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In the SYSMAC environment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err="1"/>
              <a:t>Y_Slide_Up.b</a:t>
            </a:r>
            <a:r>
              <a:rPr lang="en-US" dirty="0"/>
              <a:t>(2) Rung enables a Timer On function block defined by time variable T#300ms.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Once the timer complete </a:t>
            </a:r>
            <a:r>
              <a:rPr lang="en-US" dirty="0" err="1"/>
              <a:t>Y_Slide_Up.b</a:t>
            </a:r>
            <a:r>
              <a:rPr lang="en-US" dirty="0"/>
              <a:t>(2) is reset and </a:t>
            </a:r>
            <a:r>
              <a:rPr lang="en-US" dirty="0" err="1"/>
              <a:t>Y_Slide_Up.b</a:t>
            </a:r>
            <a:r>
              <a:rPr lang="en-US" dirty="0"/>
              <a:t>(15) is set.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err="1"/>
              <a:t>Y_Slide_Up.b</a:t>
            </a:r>
            <a:r>
              <a:rPr lang="en-US" dirty="0"/>
              <a:t>(15)  is the stop flag which activate the MOVE function that copy 0 to WORD portion that resets all of the bit in the </a:t>
            </a:r>
            <a:r>
              <a:rPr lang="en-US" dirty="0" err="1"/>
              <a:t>CntrlSeq</a:t>
            </a:r>
            <a:r>
              <a:rPr lang="en-US" dirty="0"/>
              <a:t> variable.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4C903F7B-1678-4D44-9CED-C8244A5D77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1" y="160638"/>
            <a:ext cx="9905998" cy="865725"/>
          </a:xfrm>
        </p:spPr>
        <p:txBody>
          <a:bodyPr/>
          <a:lstStyle/>
          <a:p>
            <a:r>
              <a:rPr lang="en-US" dirty="0"/>
              <a:t>PLC Programming</a:t>
            </a:r>
          </a:p>
        </p:txBody>
      </p:sp>
    </p:spTree>
    <p:extLst>
      <p:ext uri="{BB962C8B-B14F-4D97-AF65-F5344CB8AC3E}">
        <p14:creationId xmlns:p14="http://schemas.microsoft.com/office/powerpoint/2010/main" val="25409412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28BDDE-76AD-4EA1-B6ED-12752602D6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98759" y="997961"/>
            <a:ext cx="7567217" cy="438210"/>
          </a:xfrm>
        </p:spPr>
        <p:txBody>
          <a:bodyPr anchor="ctr">
            <a:noAutofit/>
          </a:bodyPr>
          <a:lstStyle/>
          <a:p>
            <a:pPr marL="0" indent="0">
              <a:buNone/>
            </a:pPr>
            <a:r>
              <a:rPr lang="en-US" u="sng" dirty="0"/>
              <a:t>Defining a Control Structure for </a:t>
            </a:r>
            <a:r>
              <a:rPr lang="en-US" u="sng" dirty="0" err="1"/>
              <a:t>Kollmorgen</a:t>
            </a:r>
            <a:r>
              <a:rPr lang="en-US" u="sng" dirty="0"/>
              <a:t> Automation Suite</a:t>
            </a:r>
          </a:p>
        </p:txBody>
      </p:sp>
      <p:pic>
        <p:nvPicPr>
          <p:cNvPr id="7" name="Picture 6" descr="Diagram&#10;&#10;Description automatically generated">
            <a:extLst>
              <a:ext uri="{FF2B5EF4-FFF2-40B4-BE49-F238E27FC236}">
                <a16:creationId xmlns:a16="http://schemas.microsoft.com/office/drawing/2014/main" id="{48E1FF95-C875-40B7-B73E-FF2DF855BF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3281" y="1718830"/>
            <a:ext cx="5297001" cy="3056369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5A58CF2E-14AA-479D-A910-F46C32BF89A5}"/>
              </a:ext>
            </a:extLst>
          </p:cNvPr>
          <p:cNvSpPr txBox="1"/>
          <p:nvPr/>
        </p:nvSpPr>
        <p:spPr>
          <a:xfrm>
            <a:off x="6446982" y="1732190"/>
            <a:ext cx="4461163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/>
              <a:t>LeftFoilOn</a:t>
            </a:r>
            <a:r>
              <a:rPr lang="en-US" dirty="0"/>
              <a:t>[x] is an array of 16 bool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/>
              <a:t>LeftFoilOn</a:t>
            </a:r>
            <a:r>
              <a:rPr lang="en-US" dirty="0"/>
              <a:t>[0] is the Enabling bit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If </a:t>
            </a:r>
            <a:r>
              <a:rPr lang="en-US" dirty="0" err="1"/>
              <a:t>LeftFoilOn</a:t>
            </a:r>
            <a:r>
              <a:rPr lang="en-US" dirty="0"/>
              <a:t>[0] is Off the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--&gt;&gt; </a:t>
            </a:r>
            <a:r>
              <a:rPr lang="en-US" dirty="0" err="1"/>
              <a:t>LeftFoilAitOn_End</a:t>
            </a:r>
            <a:r>
              <a:rPr lang="en-US" dirty="0"/>
              <a:t> is the Jump Statement that bypasses this Network of code.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On Network #2: </a:t>
            </a:r>
            <a:r>
              <a:rPr lang="en-US" dirty="0" err="1"/>
              <a:t>LeftFoilAirOn_End</a:t>
            </a:r>
            <a:r>
              <a:rPr lang="en-US" dirty="0"/>
              <a:t> is the label that the Jump statement refers to.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The </a:t>
            </a:r>
            <a:r>
              <a:rPr lang="en-US" u="sng" dirty="0"/>
              <a:t>Reset16BitArray</a:t>
            </a:r>
            <a:r>
              <a:rPr lang="en-US" dirty="0"/>
              <a:t> function block is used to reset the individual bits in the array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/>
              <a:t>LeftFoilOn</a:t>
            </a:r>
            <a:r>
              <a:rPr lang="en-US" dirty="0"/>
              <a:t>[1] is the starting bit for the block of code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/>
              <a:t>LeftFoilOn</a:t>
            </a:r>
            <a:r>
              <a:rPr lang="en-US" dirty="0"/>
              <a:t>[1] rung sets an output variable “</a:t>
            </a:r>
            <a:r>
              <a:rPr lang="en-US" dirty="0" err="1"/>
              <a:t>Outputs_LeftFoilPlattenAir</a:t>
            </a:r>
            <a:r>
              <a:rPr lang="en-US" dirty="0"/>
              <a:t>” then proceed to reset the current rung </a:t>
            </a:r>
            <a:r>
              <a:rPr lang="en-US" dirty="0" err="1"/>
              <a:t>LeftFoilOn</a:t>
            </a:r>
            <a:r>
              <a:rPr lang="en-US" dirty="0"/>
              <a:t>[1] then set the next rung </a:t>
            </a:r>
            <a:r>
              <a:rPr lang="en-US" dirty="0" err="1"/>
              <a:t>LeftFoilOn</a:t>
            </a:r>
            <a:r>
              <a:rPr lang="en-US" dirty="0"/>
              <a:t>[2].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418C5C7D-5D52-4CBA-830F-CBE1B26711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1" y="160638"/>
            <a:ext cx="9905998" cy="865725"/>
          </a:xfrm>
        </p:spPr>
        <p:txBody>
          <a:bodyPr/>
          <a:lstStyle/>
          <a:p>
            <a:r>
              <a:rPr lang="en-US" dirty="0"/>
              <a:t>PLC Programming</a:t>
            </a:r>
          </a:p>
        </p:txBody>
      </p:sp>
    </p:spTree>
    <p:extLst>
      <p:ext uri="{BB962C8B-B14F-4D97-AF65-F5344CB8AC3E}">
        <p14:creationId xmlns:p14="http://schemas.microsoft.com/office/powerpoint/2010/main" val="33697557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28BDDE-76AD-4EA1-B6ED-12752602D6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7148" y="997961"/>
            <a:ext cx="9088451" cy="438210"/>
          </a:xfrm>
        </p:spPr>
        <p:txBody>
          <a:bodyPr anchor="ctr">
            <a:noAutofit/>
          </a:bodyPr>
          <a:lstStyle/>
          <a:p>
            <a:pPr marL="0" indent="0">
              <a:buNone/>
            </a:pPr>
            <a:r>
              <a:rPr lang="en-US" u="sng" dirty="0"/>
              <a:t>Defining a Control Structure for </a:t>
            </a:r>
            <a:r>
              <a:rPr lang="en-US" u="sng" dirty="0" err="1"/>
              <a:t>Kollmorgen</a:t>
            </a:r>
            <a:r>
              <a:rPr lang="en-US" u="sng" dirty="0"/>
              <a:t> Automation Suite : Continued </a:t>
            </a:r>
          </a:p>
        </p:txBody>
      </p:sp>
      <p:pic>
        <p:nvPicPr>
          <p:cNvPr id="7" name="Picture 6" descr="Diagram&#10;&#10;Description automatically generated">
            <a:extLst>
              <a:ext uri="{FF2B5EF4-FFF2-40B4-BE49-F238E27FC236}">
                <a16:creationId xmlns:a16="http://schemas.microsoft.com/office/drawing/2014/main" id="{48E1FF95-C875-40B7-B73E-FF2DF855BF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3281" y="1718830"/>
            <a:ext cx="5297001" cy="3056369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5A58CF2E-14AA-479D-A910-F46C32BF89A5}"/>
              </a:ext>
            </a:extLst>
          </p:cNvPr>
          <p:cNvSpPr txBox="1"/>
          <p:nvPr/>
        </p:nvSpPr>
        <p:spPr>
          <a:xfrm>
            <a:off x="6446982" y="1732190"/>
            <a:ext cx="4577093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/>
              <a:t>LeftFoilAirOn</a:t>
            </a:r>
            <a:r>
              <a:rPr lang="en-US" dirty="0"/>
              <a:t>[2] Rung enables a Timer On function block defined by literal time variable time#10ms.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After 10ms the </a:t>
            </a:r>
            <a:r>
              <a:rPr lang="en-US" dirty="0" err="1"/>
              <a:t>LeftFoilAirOn</a:t>
            </a:r>
            <a:r>
              <a:rPr lang="en-US" dirty="0"/>
              <a:t>[2] rung is Reset and the Last Bit in the array is set to finish the block.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/>
              <a:t>LeftFoilAirOn</a:t>
            </a:r>
            <a:r>
              <a:rPr lang="en-US" dirty="0"/>
              <a:t>[15] activates the </a:t>
            </a:r>
            <a:r>
              <a:rPr lang="en-US" u="sng" dirty="0"/>
              <a:t>Reset16BitArray </a:t>
            </a:r>
            <a:r>
              <a:rPr lang="en-US" dirty="0"/>
              <a:t>function block which reset the array of bits in the </a:t>
            </a:r>
            <a:r>
              <a:rPr lang="en-US" dirty="0" err="1"/>
              <a:t>LeftFoilAirOn</a:t>
            </a:r>
            <a:r>
              <a:rPr lang="en-US" dirty="0"/>
              <a:t> array thereby turning off the block of code.</a:t>
            </a:r>
            <a:endParaRPr lang="en-US" u="sng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1561511-08D5-4794-8488-DE4E8475215B}"/>
              </a:ext>
            </a:extLst>
          </p:cNvPr>
          <p:cNvSpPr txBox="1"/>
          <p:nvPr/>
        </p:nvSpPr>
        <p:spPr>
          <a:xfrm>
            <a:off x="6446981" y="4775199"/>
            <a:ext cx="457709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This block code represents the basic building block of ladder logic that will be used to write your programs.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A7EDB3A1-72D0-4B4F-80B6-77CDA77615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1" y="160638"/>
            <a:ext cx="9905998" cy="865725"/>
          </a:xfrm>
        </p:spPr>
        <p:txBody>
          <a:bodyPr/>
          <a:lstStyle/>
          <a:p>
            <a:r>
              <a:rPr lang="en-US" dirty="0"/>
              <a:t>PLC Programming</a:t>
            </a:r>
          </a:p>
        </p:txBody>
      </p:sp>
    </p:spTree>
    <p:extLst>
      <p:ext uri="{BB962C8B-B14F-4D97-AF65-F5344CB8AC3E}">
        <p14:creationId xmlns:p14="http://schemas.microsoft.com/office/powerpoint/2010/main" val="27260985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28BDDE-76AD-4EA1-B6ED-12752602D6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7148" y="997961"/>
            <a:ext cx="9088451" cy="438210"/>
          </a:xfrm>
        </p:spPr>
        <p:txBody>
          <a:bodyPr anchor="ctr">
            <a:noAutofit/>
          </a:bodyPr>
          <a:lstStyle/>
          <a:p>
            <a:pPr marL="0" indent="0">
              <a:buNone/>
            </a:pPr>
            <a:r>
              <a:rPr lang="en-US" u="sng" dirty="0"/>
              <a:t>Defining a Control Structure for </a:t>
            </a:r>
            <a:r>
              <a:rPr lang="en-US" u="sng" dirty="0" err="1"/>
              <a:t>Kollmorgen</a:t>
            </a:r>
            <a:r>
              <a:rPr lang="en-US" u="sng" dirty="0"/>
              <a:t> Automation Suite : Continued </a:t>
            </a:r>
          </a:p>
        </p:txBody>
      </p:sp>
      <p:pic>
        <p:nvPicPr>
          <p:cNvPr id="7" name="Picture 6" descr="Diagram&#10;&#10;Description automatically generated">
            <a:extLst>
              <a:ext uri="{FF2B5EF4-FFF2-40B4-BE49-F238E27FC236}">
                <a16:creationId xmlns:a16="http://schemas.microsoft.com/office/drawing/2014/main" id="{48E1FF95-C875-40B7-B73E-FF2DF855BF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3281" y="1718830"/>
            <a:ext cx="5297001" cy="3056369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5A58CF2E-14AA-479D-A910-F46C32BF89A5}"/>
              </a:ext>
            </a:extLst>
          </p:cNvPr>
          <p:cNvSpPr txBox="1"/>
          <p:nvPr/>
        </p:nvSpPr>
        <p:spPr>
          <a:xfrm>
            <a:off x="6446982" y="1732190"/>
            <a:ext cx="4577093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/>
              <a:t>LeftFoilAirOn</a:t>
            </a:r>
            <a:r>
              <a:rPr lang="en-US" dirty="0"/>
              <a:t>[2] Rung enables a Timer On function block defined by literal time variable time#10ms.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After 10ms the </a:t>
            </a:r>
            <a:r>
              <a:rPr lang="en-US" dirty="0" err="1"/>
              <a:t>LeftFoilAirOn</a:t>
            </a:r>
            <a:r>
              <a:rPr lang="en-US" dirty="0"/>
              <a:t>[2] rung is Reset and the Last Bit in the array is set to finish the block.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/>
              <a:t>LeftFoilAirOn</a:t>
            </a:r>
            <a:r>
              <a:rPr lang="en-US" dirty="0"/>
              <a:t>[15] activates the </a:t>
            </a:r>
            <a:r>
              <a:rPr lang="en-US" u="sng" dirty="0"/>
              <a:t>Reset16BitArray </a:t>
            </a:r>
            <a:r>
              <a:rPr lang="en-US" dirty="0"/>
              <a:t>function block which reset the array of bits in the </a:t>
            </a:r>
            <a:r>
              <a:rPr lang="en-US" dirty="0" err="1"/>
              <a:t>LeftFoilAirOn</a:t>
            </a:r>
            <a:r>
              <a:rPr lang="en-US" dirty="0"/>
              <a:t> array thereby turning off the block of code.</a:t>
            </a:r>
            <a:endParaRPr lang="en-US" u="sng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1561511-08D5-4794-8488-DE4E8475215B}"/>
              </a:ext>
            </a:extLst>
          </p:cNvPr>
          <p:cNvSpPr txBox="1"/>
          <p:nvPr/>
        </p:nvSpPr>
        <p:spPr>
          <a:xfrm>
            <a:off x="6446981" y="4775199"/>
            <a:ext cx="457709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This block code represents the basic building block of ladder logic that will be used to write your programs.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313A0EF3-B494-4D4D-B869-70315748B8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1" y="160638"/>
            <a:ext cx="9905998" cy="865725"/>
          </a:xfrm>
        </p:spPr>
        <p:txBody>
          <a:bodyPr/>
          <a:lstStyle/>
          <a:p>
            <a:r>
              <a:rPr lang="en-US" dirty="0"/>
              <a:t>PLC Programming</a:t>
            </a:r>
          </a:p>
        </p:txBody>
      </p:sp>
    </p:spTree>
    <p:extLst>
      <p:ext uri="{BB962C8B-B14F-4D97-AF65-F5344CB8AC3E}">
        <p14:creationId xmlns:p14="http://schemas.microsoft.com/office/powerpoint/2010/main" val="34048653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28BDDE-76AD-4EA1-B6ED-12752602D6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1" y="1243412"/>
            <a:ext cx="9905999" cy="5453950"/>
          </a:xfrm>
        </p:spPr>
        <p:txBody>
          <a:bodyPr>
            <a:normAutofit/>
          </a:bodyPr>
          <a:lstStyle/>
          <a:p>
            <a:r>
              <a:rPr lang="en-US" dirty="0"/>
              <a:t>Problems with writing PLC Code for Large program </a:t>
            </a:r>
          </a:p>
          <a:p>
            <a:pPr lvl="1"/>
            <a:r>
              <a:rPr lang="en-US" dirty="0"/>
              <a:t>Cumbersome</a:t>
            </a:r>
          </a:p>
          <a:p>
            <a:pPr lvl="1"/>
            <a:r>
              <a:rPr lang="en-US" dirty="0"/>
              <a:t>Time-Consuming and difficult to develop, debug and maintain</a:t>
            </a:r>
          </a:p>
          <a:p>
            <a:pPr lvl="1"/>
            <a:r>
              <a:rPr lang="en-US" dirty="0"/>
              <a:t>Slow down the scan time</a:t>
            </a:r>
          </a:p>
          <a:p>
            <a:pPr lvl="1"/>
            <a:r>
              <a:rPr lang="en-US" dirty="0"/>
              <a:t>Hard to follow for others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1"/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DAACC622-AE6F-4EA1-BED8-975414EBAA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1" y="160638"/>
            <a:ext cx="9905998" cy="865725"/>
          </a:xfrm>
        </p:spPr>
        <p:txBody>
          <a:bodyPr/>
          <a:lstStyle/>
          <a:p>
            <a:r>
              <a:rPr lang="en-US" dirty="0"/>
              <a:t>PLC Programming</a:t>
            </a:r>
          </a:p>
        </p:txBody>
      </p:sp>
    </p:spTree>
    <p:extLst>
      <p:ext uri="{BB962C8B-B14F-4D97-AF65-F5344CB8AC3E}">
        <p14:creationId xmlns:p14="http://schemas.microsoft.com/office/powerpoint/2010/main" val="39258518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DD113A-D08D-47DF-A2B7-1073698731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1" y="160638"/>
            <a:ext cx="9905998" cy="865725"/>
          </a:xfrm>
        </p:spPr>
        <p:txBody>
          <a:bodyPr/>
          <a:lstStyle/>
          <a:p>
            <a:r>
              <a:rPr lang="en-US" dirty="0"/>
              <a:t>PLC Programming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28BDDE-76AD-4EA1-B6ED-12752602D6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3012" y="1026363"/>
            <a:ext cx="10228729" cy="5831637"/>
          </a:xfrm>
        </p:spPr>
        <p:txBody>
          <a:bodyPr>
            <a:normAutofit/>
          </a:bodyPr>
          <a:lstStyle/>
          <a:p>
            <a:r>
              <a:rPr lang="en-US" dirty="0"/>
              <a:t>Solving the problem with writing big programs</a:t>
            </a:r>
          </a:p>
          <a:p>
            <a:pPr lvl="1"/>
            <a:r>
              <a:rPr lang="en-US" dirty="0"/>
              <a:t>Use programming paradigm </a:t>
            </a:r>
          </a:p>
          <a:p>
            <a:pPr lvl="2"/>
            <a:r>
              <a:rPr lang="en-US" sz="1600" b="1" i="0" dirty="0">
                <a:effectLst/>
              </a:rPr>
              <a:t>Structured programming</a:t>
            </a:r>
            <a:r>
              <a:rPr lang="en-US" sz="1600" b="0" i="0" dirty="0">
                <a:effectLst/>
              </a:rPr>
              <a:t> is a programming paradigm aimed at improving the clarity, quality, and development time of a computer program by making extensive use of the structured control flow constructs of selection (if/then/else) and repetition (while and for), block structures, and subroutines in contrast to using simple tests and jumps such as the go to statement, which can lead to “</a:t>
            </a:r>
            <a:r>
              <a:rPr lang="en-US" sz="1600" b="1" i="0" dirty="0">
                <a:effectLst/>
              </a:rPr>
              <a:t>spaghetti code</a:t>
            </a:r>
            <a:r>
              <a:rPr lang="en-US" sz="1600" b="0" i="0" dirty="0">
                <a:effectLst/>
              </a:rPr>
              <a:t>” that is potentially difficult to follow and maintain.</a:t>
            </a:r>
          </a:p>
          <a:p>
            <a:pPr lvl="3"/>
            <a:r>
              <a:rPr lang="en-US" sz="1400" dirty="0"/>
              <a:t>https://press.rebus.community/programmingfundamentals/chapter/structured-programming/</a:t>
            </a:r>
            <a:endParaRPr lang="en-US" sz="1400" b="0" i="0" dirty="0">
              <a:effectLst/>
            </a:endParaRPr>
          </a:p>
          <a:p>
            <a:pPr lvl="2"/>
            <a:endParaRPr lang="en-US" sz="1600" b="0" i="0" u="sng" baseline="30000" dirty="0">
              <a:effectLst/>
            </a:endParaRPr>
          </a:p>
          <a:p>
            <a:pPr lvl="1"/>
            <a:r>
              <a:rPr lang="en-US" dirty="0"/>
              <a:t>Develop a framework</a:t>
            </a:r>
          </a:p>
          <a:p>
            <a:pPr lvl="2"/>
            <a:r>
              <a:rPr lang="en-US" dirty="0"/>
              <a:t>Descries a set of solutions and processes to aid in the development of software</a:t>
            </a:r>
          </a:p>
          <a:p>
            <a:pPr lvl="2"/>
            <a:r>
              <a:rPr lang="en-US" dirty="0"/>
              <a:t>Benefits</a:t>
            </a:r>
          </a:p>
          <a:p>
            <a:pPr lvl="3"/>
            <a:r>
              <a:rPr lang="en-US" b="0" i="0" dirty="0">
                <a:effectLst/>
              </a:rPr>
              <a:t>Saves time</a:t>
            </a:r>
          </a:p>
          <a:p>
            <a:pPr lvl="3"/>
            <a:r>
              <a:rPr lang="en-US" b="0" i="0" dirty="0">
                <a:effectLst/>
              </a:rPr>
              <a:t>Ensure best </a:t>
            </a:r>
            <a:r>
              <a:rPr lang="en-US" dirty="0"/>
              <a:t>p</a:t>
            </a:r>
            <a:r>
              <a:rPr lang="en-US" b="0" i="0" dirty="0">
                <a:effectLst/>
              </a:rPr>
              <a:t>ractices </a:t>
            </a:r>
            <a:r>
              <a:rPr lang="en-US" dirty="0"/>
              <a:t>a</a:t>
            </a:r>
            <a:r>
              <a:rPr lang="en-US" b="0" i="0" dirty="0">
                <a:effectLst/>
              </a:rPr>
              <a:t>re followed</a:t>
            </a:r>
          </a:p>
          <a:p>
            <a:pPr lvl="3"/>
            <a:endParaRPr lang="en-US" dirty="0"/>
          </a:p>
          <a:p>
            <a:pPr lvl="2"/>
            <a:endParaRPr lang="en-US" dirty="0"/>
          </a:p>
          <a:p>
            <a:pPr marL="914400" lvl="2" indent="0">
              <a:buNone/>
            </a:pPr>
            <a:endParaRPr lang="en-US" b="1" i="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9949728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28BDDE-76AD-4EA1-B6ED-12752602D6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1" y="877330"/>
            <a:ext cx="9905999" cy="4942702"/>
          </a:xfrm>
        </p:spPr>
        <p:txBody>
          <a:bodyPr>
            <a:normAutofit/>
          </a:bodyPr>
          <a:lstStyle/>
          <a:p>
            <a:r>
              <a:rPr lang="en-US" sz="2000" dirty="0"/>
              <a:t>C</a:t>
            </a:r>
            <a:r>
              <a:rPr lang="en-US" sz="2000" i="0" dirty="0">
                <a:effectLst/>
              </a:rPr>
              <a:t>ontrol </a:t>
            </a:r>
            <a:r>
              <a:rPr lang="en-US" sz="2000" dirty="0"/>
              <a:t>S</a:t>
            </a:r>
            <a:r>
              <a:rPr lang="en-US" sz="2000" i="0" dirty="0">
                <a:effectLst/>
              </a:rPr>
              <a:t>tructures </a:t>
            </a:r>
          </a:p>
          <a:p>
            <a:pPr lvl="1"/>
            <a:r>
              <a:rPr lang="en-US" sz="1600" b="0" i="0" dirty="0">
                <a:effectLst/>
              </a:rPr>
              <a:t>The mechanisms that allow us to control the flow of execution are called .</a:t>
            </a:r>
          </a:p>
          <a:p>
            <a:pPr lvl="2"/>
            <a:r>
              <a:rPr lang="en-US" i="0" dirty="0">
                <a:effectLst/>
              </a:rPr>
              <a:t>Sequence</a:t>
            </a:r>
            <a:r>
              <a:rPr lang="en-US" b="0" i="0" dirty="0">
                <a:effectLst/>
              </a:rPr>
              <a:t> </a:t>
            </a:r>
          </a:p>
          <a:p>
            <a:pPr lvl="3"/>
            <a:r>
              <a:rPr lang="en-US" b="0" i="0" dirty="0">
                <a:effectLst/>
              </a:rPr>
              <a:t>Do one instruction then the next and the next. </a:t>
            </a:r>
          </a:p>
          <a:p>
            <a:pPr lvl="3"/>
            <a:r>
              <a:rPr lang="en-US" b="0" i="0" dirty="0">
                <a:effectLst/>
              </a:rPr>
              <a:t>Just do them in a given sequence or in the order listed</a:t>
            </a:r>
          </a:p>
          <a:p>
            <a:pPr lvl="2"/>
            <a:r>
              <a:rPr lang="en-US" i="0" dirty="0">
                <a:effectLst/>
              </a:rPr>
              <a:t>Selection</a:t>
            </a:r>
            <a:endParaRPr lang="en-US" dirty="0"/>
          </a:p>
          <a:p>
            <a:pPr lvl="3"/>
            <a:r>
              <a:rPr lang="en-US" i="0" dirty="0">
                <a:effectLst/>
              </a:rPr>
              <a:t>Choose between two or more flows. </a:t>
            </a:r>
          </a:p>
          <a:p>
            <a:pPr lvl="2"/>
            <a:r>
              <a:rPr lang="en-US" i="0" dirty="0">
                <a:effectLst/>
              </a:rPr>
              <a:t>Iteration, R</a:t>
            </a:r>
            <a:r>
              <a:rPr lang="en-US" b="0" i="0" dirty="0">
                <a:effectLst/>
              </a:rPr>
              <a:t>epetition or Looping</a:t>
            </a:r>
            <a:endParaRPr lang="en-US" i="0" dirty="0">
              <a:effectLst/>
            </a:endParaRPr>
          </a:p>
          <a:p>
            <a:pPr lvl="3"/>
            <a:r>
              <a:rPr lang="en-US" dirty="0"/>
              <a:t>A</a:t>
            </a:r>
            <a:r>
              <a:rPr lang="en-US" b="0" i="0" dirty="0">
                <a:effectLst/>
              </a:rPr>
              <a:t>llows code to be executed several times until some condition has been met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C38DA6C-9349-49AE-8F4B-085D40DEE653}"/>
              </a:ext>
            </a:extLst>
          </p:cNvPr>
          <p:cNvSpPr txBox="1"/>
          <p:nvPr/>
        </p:nvSpPr>
        <p:spPr>
          <a:xfrm>
            <a:off x="1878227" y="6155035"/>
            <a:ext cx="87227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https://press.rebus.community/programmingfundamentals/chapter/structured-programming/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3E76D1DB-00A8-4F04-83C3-7D885B1CF6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1" y="160638"/>
            <a:ext cx="9905998" cy="865725"/>
          </a:xfrm>
        </p:spPr>
        <p:txBody>
          <a:bodyPr/>
          <a:lstStyle/>
          <a:p>
            <a:r>
              <a:rPr lang="en-US" dirty="0"/>
              <a:t>PLC Programming</a:t>
            </a:r>
          </a:p>
        </p:txBody>
      </p:sp>
    </p:spTree>
    <p:extLst>
      <p:ext uri="{BB962C8B-B14F-4D97-AF65-F5344CB8AC3E}">
        <p14:creationId xmlns:p14="http://schemas.microsoft.com/office/powerpoint/2010/main" val="2935565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28BDDE-76AD-4EA1-B6ED-12752602D6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1" y="1026363"/>
            <a:ext cx="9905999" cy="5670999"/>
          </a:xfrm>
        </p:spPr>
        <p:txBody>
          <a:bodyPr>
            <a:normAutofit/>
          </a:bodyPr>
          <a:lstStyle/>
          <a:p>
            <a:r>
              <a:rPr lang="en-US" dirty="0"/>
              <a:t>Defining a Control Structure</a:t>
            </a:r>
          </a:p>
          <a:p>
            <a:pPr lvl="1"/>
            <a:r>
              <a:rPr lang="en-US" dirty="0"/>
              <a:t>That can run a sequence in a controlled fashion</a:t>
            </a:r>
          </a:p>
          <a:p>
            <a:pPr lvl="2"/>
            <a:r>
              <a:rPr lang="en-US" dirty="0"/>
              <a:t>Numerically Sequenced</a:t>
            </a:r>
          </a:p>
          <a:p>
            <a:pPr lvl="3"/>
            <a:r>
              <a:rPr lang="en-US" dirty="0"/>
              <a:t>To easily follow the path of execution</a:t>
            </a:r>
          </a:p>
          <a:p>
            <a:pPr lvl="1"/>
            <a:r>
              <a:rPr lang="en-US" dirty="0"/>
              <a:t>Can be skipped to improve cycle time</a:t>
            </a:r>
          </a:p>
          <a:p>
            <a:pPr lvl="2"/>
            <a:r>
              <a:rPr lang="en-US" dirty="0"/>
              <a:t>Use jump and label in a limit fashion</a:t>
            </a:r>
          </a:p>
          <a:p>
            <a:pPr lvl="2"/>
            <a:r>
              <a:rPr lang="en-US" dirty="0"/>
              <a:t>Stage and End Stage command</a:t>
            </a:r>
          </a:p>
          <a:p>
            <a:pPr lvl="2"/>
            <a:r>
              <a:rPr lang="en-US" dirty="0"/>
              <a:t>Controlled by an enable flag (bit)</a:t>
            </a:r>
          </a:p>
          <a:p>
            <a:pPr lvl="1"/>
            <a:r>
              <a:rPr lang="en-US" dirty="0"/>
              <a:t>Enter or start the Control Structure</a:t>
            </a:r>
          </a:p>
          <a:p>
            <a:pPr lvl="2"/>
            <a:r>
              <a:rPr lang="en-US" dirty="0"/>
              <a:t>Start process flag </a:t>
            </a:r>
          </a:p>
          <a:p>
            <a:pPr lvl="1"/>
            <a:r>
              <a:rPr lang="en-US" dirty="0"/>
              <a:t>Exit or stop the Control Structure</a:t>
            </a:r>
          </a:p>
          <a:p>
            <a:pPr lvl="2"/>
            <a:r>
              <a:rPr lang="en-US" dirty="0"/>
              <a:t>Stop process flag</a:t>
            </a:r>
          </a:p>
          <a:p>
            <a:pPr lvl="2"/>
            <a:r>
              <a:rPr lang="en-US" dirty="0"/>
              <a:t>Stop and cleans up </a:t>
            </a:r>
            <a:r>
              <a:rPr lang="en-US"/>
              <a:t>the Control </a:t>
            </a:r>
            <a:r>
              <a:rPr lang="en-US" dirty="0"/>
              <a:t>Structure process</a:t>
            </a:r>
          </a:p>
          <a:p>
            <a:pPr lvl="2"/>
            <a:endParaRPr lang="en-US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81898928-939F-41C1-9A5C-34467FB3D0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1" y="160638"/>
            <a:ext cx="9905998" cy="865725"/>
          </a:xfrm>
        </p:spPr>
        <p:txBody>
          <a:bodyPr/>
          <a:lstStyle/>
          <a:p>
            <a:r>
              <a:rPr lang="en-US" dirty="0"/>
              <a:t>PLC Programming</a:t>
            </a:r>
          </a:p>
        </p:txBody>
      </p:sp>
    </p:spTree>
    <p:extLst>
      <p:ext uri="{BB962C8B-B14F-4D97-AF65-F5344CB8AC3E}">
        <p14:creationId xmlns:p14="http://schemas.microsoft.com/office/powerpoint/2010/main" val="41546367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28BDDE-76AD-4EA1-B6ED-12752602D6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1" y="1026363"/>
            <a:ext cx="9905999" cy="5670999"/>
          </a:xfrm>
        </p:spPr>
        <p:txBody>
          <a:bodyPr>
            <a:normAutofit/>
          </a:bodyPr>
          <a:lstStyle/>
          <a:p>
            <a:r>
              <a:rPr lang="en-US" dirty="0"/>
              <a:t>Each PLC provides a different way of accessing bits</a:t>
            </a:r>
          </a:p>
          <a:p>
            <a:r>
              <a:rPr lang="en-US" dirty="0"/>
              <a:t>So it up to the individual programmer to develop the control structure to meet the hardware constraints.</a:t>
            </a:r>
          </a:p>
          <a:p>
            <a:r>
              <a:rPr lang="en-US" dirty="0"/>
              <a:t>The following slide will show 3 different implementation used in various PLC </a:t>
            </a:r>
          </a:p>
          <a:p>
            <a:endParaRPr lang="en-US" dirty="0"/>
          </a:p>
          <a:p>
            <a:pPr lvl="2"/>
            <a:endParaRPr lang="en-US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B4A1A992-CFD1-42A0-95CE-C9CA7DA248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1" y="160638"/>
            <a:ext cx="9905998" cy="865725"/>
          </a:xfrm>
        </p:spPr>
        <p:txBody>
          <a:bodyPr/>
          <a:lstStyle/>
          <a:p>
            <a:r>
              <a:rPr lang="en-US" dirty="0"/>
              <a:t>PLC Programming</a:t>
            </a:r>
          </a:p>
        </p:txBody>
      </p:sp>
    </p:spTree>
    <p:extLst>
      <p:ext uri="{BB962C8B-B14F-4D97-AF65-F5344CB8AC3E}">
        <p14:creationId xmlns:p14="http://schemas.microsoft.com/office/powerpoint/2010/main" val="42583405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28BDDE-76AD-4EA1-B6ED-12752602D6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1" y="1026363"/>
            <a:ext cx="9905999" cy="567099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u="sng" dirty="0"/>
              <a:t>Defining a Control Structure for Omron CX-Programmer</a:t>
            </a:r>
          </a:p>
          <a:p>
            <a:pPr lvl="2"/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9090C727-6DE9-4CA8-9920-6A49807BC6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1" y="160638"/>
            <a:ext cx="9905998" cy="865725"/>
          </a:xfrm>
        </p:spPr>
        <p:txBody>
          <a:bodyPr/>
          <a:lstStyle/>
          <a:p>
            <a:r>
              <a:rPr lang="en-US" dirty="0"/>
              <a:t>PLC Programming</a:t>
            </a:r>
          </a:p>
        </p:txBody>
      </p:sp>
    </p:spTree>
    <p:extLst>
      <p:ext uri="{BB962C8B-B14F-4D97-AF65-F5344CB8AC3E}">
        <p14:creationId xmlns:p14="http://schemas.microsoft.com/office/powerpoint/2010/main" val="16213278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28BDDE-76AD-4EA1-B6ED-12752602D6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1" y="1026364"/>
            <a:ext cx="9905999" cy="56039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u="sng" dirty="0"/>
              <a:t>Defining a Control Structure for Omron SYSMAC</a:t>
            </a:r>
          </a:p>
          <a:p>
            <a:pPr lvl="2"/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DBA8B3A-6F1F-492D-AA37-8658B8719D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5208" y="1726189"/>
            <a:ext cx="5139780" cy="1105052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8A512D3-4DA7-4518-8A08-7C112DBE95BE}"/>
              </a:ext>
            </a:extLst>
          </p:cNvPr>
          <p:cNvSpPr txBox="1"/>
          <p:nvPr/>
        </p:nvSpPr>
        <p:spPr>
          <a:xfrm>
            <a:off x="6446982" y="1732190"/>
            <a:ext cx="513978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In the SYSMAC environment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The use of Union was the best way I found to access the BITS in a WORD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Since a Union is a set of variables with same offset therefore occupies the same memory space.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Hence, b is array of 16 Boolean that can directly access the bits in the WORD.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DCD4C83C-D716-489F-BBE8-4578766548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1" y="160638"/>
            <a:ext cx="9905998" cy="865725"/>
          </a:xfrm>
        </p:spPr>
        <p:txBody>
          <a:bodyPr/>
          <a:lstStyle/>
          <a:p>
            <a:r>
              <a:rPr lang="en-US" dirty="0"/>
              <a:t>PLC Programming</a:t>
            </a:r>
          </a:p>
        </p:txBody>
      </p:sp>
    </p:spTree>
    <p:extLst>
      <p:ext uri="{BB962C8B-B14F-4D97-AF65-F5344CB8AC3E}">
        <p14:creationId xmlns:p14="http://schemas.microsoft.com/office/powerpoint/2010/main" val="33546741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28BDDE-76AD-4EA1-B6ED-12752602D6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1" y="1026363"/>
            <a:ext cx="9905999" cy="567099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u="sng" dirty="0"/>
              <a:t>Defining a Control Structure for Omron SYSMAC</a:t>
            </a:r>
          </a:p>
          <a:p>
            <a:pPr lvl="2"/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7EA7108-F19F-491D-8595-58F95C0D73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5079" y="1668138"/>
            <a:ext cx="5284804" cy="3119016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A00E37E-B632-4FCE-AA4F-DAC47FA7A3BF}"/>
              </a:ext>
            </a:extLst>
          </p:cNvPr>
          <p:cNvSpPr txBox="1"/>
          <p:nvPr/>
        </p:nvSpPr>
        <p:spPr>
          <a:xfrm>
            <a:off x="6257141" y="1668138"/>
            <a:ext cx="513978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In the SYSMAC environment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This the basic control structure that was developed.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err="1"/>
              <a:t>Y_Slide_Up</a:t>
            </a:r>
            <a:r>
              <a:rPr lang="en-US" dirty="0"/>
              <a:t> variable is defined by Union definition in the previous screen call </a:t>
            </a:r>
            <a:r>
              <a:rPr lang="en-US" dirty="0" err="1"/>
              <a:t>CntrlSeq</a:t>
            </a:r>
            <a:endParaRPr lang="en-U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Bit 0 is the enabling bit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If the Bit 0 is off, jump statement is enable and takes the execution of PLC code to the end of the control structure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Bit 1 is the Starting bit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err="1"/>
              <a:t>Y_Slide_Up.b</a:t>
            </a:r>
            <a:r>
              <a:rPr lang="en-US" dirty="0"/>
              <a:t>(1) rung sets an output variable “E009_Out_Bit01” then proceed to reset the current rung </a:t>
            </a:r>
            <a:r>
              <a:rPr lang="en-US" dirty="0" err="1"/>
              <a:t>Y_Slide_Up.b</a:t>
            </a:r>
            <a:r>
              <a:rPr lang="en-US" dirty="0"/>
              <a:t>(1) then set the next rung </a:t>
            </a:r>
            <a:r>
              <a:rPr lang="en-US" dirty="0" err="1"/>
              <a:t>Y_Slide_Up.b</a:t>
            </a:r>
            <a:r>
              <a:rPr lang="en-US" dirty="0"/>
              <a:t>(2) 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err="1"/>
              <a:t>Y_Slide_Up.b</a:t>
            </a:r>
            <a:r>
              <a:rPr lang="en-US" dirty="0"/>
              <a:t>(2) Rung enables a Timer On function block defined by time variable T#300ms.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3B71B842-B63B-4D55-8865-01D9AA0CBB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1" y="160638"/>
            <a:ext cx="9905998" cy="865725"/>
          </a:xfrm>
        </p:spPr>
        <p:txBody>
          <a:bodyPr/>
          <a:lstStyle/>
          <a:p>
            <a:r>
              <a:rPr lang="en-US" dirty="0"/>
              <a:t>PLC Programming</a:t>
            </a:r>
          </a:p>
        </p:txBody>
      </p:sp>
    </p:spTree>
    <p:extLst>
      <p:ext uri="{BB962C8B-B14F-4D97-AF65-F5344CB8AC3E}">
        <p14:creationId xmlns:p14="http://schemas.microsoft.com/office/powerpoint/2010/main" val="230007456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TM04033919[[fn=Circuit]]</Template>
  <TotalTime>17013</TotalTime>
  <Words>1049</Words>
  <Application>Microsoft Office PowerPoint</Application>
  <PresentationFormat>Widescreen</PresentationFormat>
  <Paragraphs>97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Tw Cen MT</vt:lpstr>
      <vt:lpstr>Circuit</vt:lpstr>
      <vt:lpstr>PLC Programming Part 1</vt:lpstr>
      <vt:lpstr>PLC Programming</vt:lpstr>
      <vt:lpstr>PLC Programming</vt:lpstr>
      <vt:lpstr>PLC Programming</vt:lpstr>
      <vt:lpstr>PLC Programming</vt:lpstr>
      <vt:lpstr>PLC Programming</vt:lpstr>
      <vt:lpstr>PLC Programming</vt:lpstr>
      <vt:lpstr>PLC Programming</vt:lpstr>
      <vt:lpstr>PLC Programming</vt:lpstr>
      <vt:lpstr>PLC Programming</vt:lpstr>
      <vt:lpstr>PLC Programming</vt:lpstr>
      <vt:lpstr>PLC Programming</vt:lpstr>
      <vt:lpstr>PLC Programming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PLC</dc:title>
  <dc:creator>mmramos@exevending.com</dc:creator>
  <cp:lastModifiedBy>mmramos@exevending.com</cp:lastModifiedBy>
  <cp:revision>23</cp:revision>
  <dcterms:created xsi:type="dcterms:W3CDTF">2022-01-03T23:47:55Z</dcterms:created>
  <dcterms:modified xsi:type="dcterms:W3CDTF">2022-03-10T18:05:38Z</dcterms:modified>
</cp:coreProperties>
</file>